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>
        <p:scale>
          <a:sx n="68" d="100"/>
          <a:sy n="68" d="100"/>
        </p:scale>
        <p:origin x="144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C8BE5E-C8F1-4ED0-8250-F84642F7A35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29794-84D3-42BD-A734-208F1306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16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29794-84D3-42BD-A734-208F1306EFC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1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9B0AEC2D-1FDB-4221-9F7D-3CA3F786F06B}" type="datetimeFigureOut">
              <a:rPr lang="en-US" smtClean="0"/>
              <a:t>11/16/2022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2271375-63E3-4559-9120-CB68978FF76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3"/>
          <a:stretch/>
        </p:blipFill>
        <p:spPr>
          <a:xfrm>
            <a:off x="683568" y="260648"/>
            <a:ext cx="3508904" cy="1340768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612484" y="402046"/>
            <a:ext cx="29290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spc="50" dirty="0" smtClean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Project ID: </a:t>
            </a:r>
          </a:p>
          <a:p>
            <a:pPr algn="ctr"/>
            <a:r>
              <a:rPr lang="en-US" sz="1600" b="1" dirty="0" smtClean="0"/>
              <a:t>SU/ FET/ IT/ FYP/ 2019/ 08</a:t>
            </a:r>
            <a:endParaRPr lang="en-US" sz="1600" b="1" cap="none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50574" y="1916832"/>
            <a:ext cx="76589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dirty="0" smtClean="0">
                <a:solidFill>
                  <a:srgbClr val="0070C0"/>
                </a:solidFill>
                <a:latin typeface="Franklin Gothic Medium" pitchFamily="34" charset="0"/>
              </a:rPr>
              <a:t>FET BASED COURSES MATERIAL MANAGEMENT SYSTEM</a:t>
            </a:r>
            <a:endParaRPr lang="en-US" sz="3600" b="1" strike="noStrike" spc="-1" dirty="0">
              <a:solidFill>
                <a:srgbClr val="0070C0"/>
              </a:solidFill>
              <a:latin typeface="Franklin Gothic Medium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0767" y="3429000"/>
            <a:ext cx="85185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cap="none" dirty="0" smtClean="0">
                <a:latin typeface="Calibri" pitchFamily="34" charset="0"/>
                <a:cs typeface="Calibri" pitchFamily="34" charset="0"/>
              </a:rPr>
              <a:t>Group Members: </a:t>
            </a:r>
          </a:p>
          <a:p>
            <a:pPr algn="ctr"/>
            <a:r>
              <a:rPr lang="en-US" sz="2000" b="1" dirty="0" err="1" smtClean="0">
                <a:latin typeface="Calibri" pitchFamily="34" charset="0"/>
                <a:cs typeface="Calibri" pitchFamily="34" charset="0"/>
              </a:rPr>
              <a:t>Anas</a:t>
            </a:r>
            <a:r>
              <a:rPr lang="en-US" sz="2000" b="1" dirty="0" smtClean="0">
                <a:latin typeface="Calibri" pitchFamily="34" charset="0"/>
                <a:cs typeface="Calibri" pitchFamily="34" charset="0"/>
              </a:rPr>
              <a:t> Ali</a:t>
            </a:r>
            <a:r>
              <a:rPr lang="en-US" sz="2000" b="1" cap="none" dirty="0" smtClean="0">
                <a:latin typeface="Calibri" pitchFamily="34" charset="0"/>
                <a:cs typeface="Calibri" pitchFamily="34" charset="0"/>
              </a:rPr>
              <a:t> 2K19/IT/18 | </a:t>
            </a:r>
            <a:r>
              <a:rPr lang="en-US" sz="2000" b="1" cap="none" dirty="0" err="1" smtClean="0">
                <a:latin typeface="Calibri" pitchFamily="34" charset="0"/>
                <a:cs typeface="Calibri" pitchFamily="34" charset="0"/>
              </a:rPr>
              <a:t>Vinode</a:t>
            </a:r>
            <a:r>
              <a:rPr lang="en-US" sz="2000" b="1" cap="none" dirty="0" smtClean="0">
                <a:latin typeface="Calibri" pitchFamily="34" charset="0"/>
                <a:cs typeface="Calibri" pitchFamily="34" charset="0"/>
              </a:rPr>
              <a:t> Kumar 2K19/IT/118| </a:t>
            </a:r>
            <a:r>
              <a:rPr lang="en-US" sz="2000" b="1" dirty="0" err="1" smtClean="0">
                <a:latin typeface="Calibri" pitchFamily="34" charset="0"/>
                <a:cs typeface="Calibri" pitchFamily="34" charset="0"/>
              </a:rPr>
              <a:t>Tahir</a:t>
            </a:r>
            <a:r>
              <a:rPr lang="en-US" sz="2000" b="1" dirty="0" smtClean="0">
                <a:latin typeface="Calibri" pitchFamily="34" charset="0"/>
                <a:cs typeface="Calibri" pitchFamily="34" charset="0"/>
              </a:rPr>
              <a:t> Ali</a:t>
            </a:r>
            <a:r>
              <a:rPr lang="en-US" sz="2000" b="1" cap="none" dirty="0" smtClean="0">
                <a:latin typeface="Calibri" pitchFamily="34" charset="0"/>
                <a:cs typeface="Calibri" pitchFamily="34" charset="0"/>
              </a:rPr>
              <a:t> 2K19/IT/113|</a:t>
            </a:r>
            <a:endParaRPr lang="en-US" sz="1600" dirty="0">
              <a:latin typeface="Arial Black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94029" y="4438702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000" b="1" cap="none" dirty="0" smtClean="0">
                <a:latin typeface="Calibri" pitchFamily="34" charset="0"/>
                <a:cs typeface="Calibri" pitchFamily="34" charset="0"/>
              </a:rPr>
              <a:t>Supervised By: </a:t>
            </a:r>
          </a:p>
          <a:p>
            <a:pPr algn="ctr"/>
            <a:r>
              <a:rPr lang="en-US" sz="2000" b="1" cap="none" dirty="0" err="1" smtClean="0">
                <a:latin typeface="Calibri" pitchFamily="34" charset="0"/>
                <a:cs typeface="Calibri" pitchFamily="34" charset="0"/>
              </a:rPr>
              <a:t>Dr</a:t>
            </a:r>
            <a:r>
              <a:rPr lang="en-US" sz="2000" b="1" cap="none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b="1" cap="none" dirty="0" err="1" smtClean="0">
                <a:latin typeface="Calibri" pitchFamily="34" charset="0"/>
                <a:cs typeface="Calibri" pitchFamily="34" charset="0"/>
              </a:rPr>
              <a:t>Waheed</a:t>
            </a:r>
            <a:r>
              <a:rPr lang="en-US" sz="2000" b="1" cap="none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2000" b="1" cap="none" dirty="0" err="1" smtClean="0">
                <a:latin typeface="Calibri" pitchFamily="34" charset="0"/>
                <a:cs typeface="Calibri" pitchFamily="34" charset="0"/>
              </a:rPr>
              <a:t>Mahesar</a:t>
            </a:r>
            <a:endParaRPr lang="en-US" sz="2000" cap="none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9" name="Picture 10"/>
          <p:cNvPicPr/>
          <p:nvPr/>
        </p:nvPicPr>
        <p:blipFill>
          <a:blip r:embed="rId4"/>
          <a:stretch/>
        </p:blipFill>
        <p:spPr>
          <a:xfrm>
            <a:off x="2021469" y="5517232"/>
            <a:ext cx="1219482" cy="1141017"/>
          </a:xfrm>
          <a:prstGeom prst="rect">
            <a:avLst/>
          </a:prstGeom>
          <a:ln>
            <a:noFill/>
          </a:ln>
        </p:spPr>
      </p:pic>
      <p:sp>
        <p:nvSpPr>
          <p:cNvPr id="10" name="Rectangle 9"/>
          <p:cNvSpPr/>
          <p:nvPr/>
        </p:nvSpPr>
        <p:spPr>
          <a:xfrm>
            <a:off x="2694029" y="5723527"/>
            <a:ext cx="5396360" cy="11618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717"/>
              </a:spcBef>
            </a:pPr>
            <a:r>
              <a:rPr lang="en-US" sz="1200" b="1" strike="noStrike" cap="all" spc="-1" dirty="0" smtClean="0">
                <a:solidFill>
                  <a:schemeClr val="accent2">
                    <a:lumMod val="75000"/>
                  </a:schemeClr>
                </a:solidFill>
                <a:latin typeface="Arial Black" pitchFamily="34" charset="0"/>
                <a:ea typeface="DejaVu Sans"/>
                <a:cs typeface="Times New Roman" pitchFamily="18" charset="0"/>
              </a:rPr>
              <a:t>DEPARTMENT OF INFORMATION TECHNOLOGY,</a:t>
            </a:r>
            <a:endParaRPr lang="en-US" sz="1200" b="1" strike="noStrike" spc="-1" dirty="0" smtClean="0">
              <a:solidFill>
                <a:schemeClr val="accent2">
                  <a:lumMod val="75000"/>
                </a:schemeClr>
              </a:solidFill>
              <a:latin typeface="Arial Black" pitchFamily="34" charset="0"/>
              <a:ea typeface="Noto Sans CJK SC"/>
              <a:cs typeface="Times New Roman" pitchFamily="18" charset="0"/>
            </a:endParaRPr>
          </a:p>
          <a:p>
            <a:pPr algn="ctr">
              <a:lnSpc>
                <a:spcPct val="100000"/>
              </a:lnSpc>
              <a:spcBef>
                <a:spcPts val="717"/>
              </a:spcBef>
            </a:pPr>
            <a:r>
              <a:rPr lang="en-US" sz="1200" b="1" strike="noStrike" cap="all" spc="-1" dirty="0" smtClean="0">
                <a:solidFill>
                  <a:schemeClr val="accent2">
                    <a:lumMod val="75000"/>
                  </a:schemeClr>
                </a:solidFill>
                <a:latin typeface="Arial Black" pitchFamily="34" charset="0"/>
                <a:ea typeface="DejaVu Sans"/>
                <a:cs typeface="Times New Roman" pitchFamily="18" charset="0"/>
              </a:rPr>
              <a:t>FACULTY OF ENGINEERING AND TECHNOLOGY,</a:t>
            </a:r>
            <a:endParaRPr lang="en-US" sz="1200" b="1" strike="noStrike" spc="-1" dirty="0" smtClean="0">
              <a:solidFill>
                <a:schemeClr val="accent2">
                  <a:lumMod val="75000"/>
                </a:schemeClr>
              </a:solidFill>
              <a:latin typeface="Arial Black" pitchFamily="34" charset="0"/>
              <a:ea typeface="Noto Sans CJK SC"/>
              <a:cs typeface="Times New Roman" pitchFamily="18" charset="0"/>
            </a:endParaRPr>
          </a:p>
          <a:p>
            <a:pPr algn="ctr">
              <a:lnSpc>
                <a:spcPct val="100000"/>
              </a:lnSpc>
              <a:spcBef>
                <a:spcPts val="717"/>
              </a:spcBef>
            </a:pPr>
            <a:r>
              <a:rPr lang="en-US" sz="1200" b="1" strike="noStrike" cap="all" spc="-1" dirty="0" smtClean="0">
                <a:solidFill>
                  <a:schemeClr val="accent2">
                    <a:lumMod val="75000"/>
                  </a:schemeClr>
                </a:solidFill>
                <a:latin typeface="Arial Black" pitchFamily="34" charset="0"/>
                <a:ea typeface="DejaVu Sans"/>
                <a:cs typeface="Times New Roman" pitchFamily="18" charset="0"/>
              </a:rPr>
              <a:t>UNIVERSITY OF SINDH, JAMSHORO</a:t>
            </a:r>
            <a:endParaRPr lang="en-US" sz="1200" b="1" strike="noStrike" spc="-1" dirty="0" smtClean="0">
              <a:solidFill>
                <a:schemeClr val="accent2">
                  <a:lumMod val="75000"/>
                </a:schemeClr>
              </a:solidFill>
              <a:latin typeface="Arial Black" pitchFamily="34" charset="0"/>
              <a:ea typeface="Noto Sans CJK SC"/>
              <a:cs typeface="Times New Roman" pitchFamily="18" charset="0"/>
            </a:endParaRPr>
          </a:p>
          <a:p>
            <a:pPr algn="ctr">
              <a:lnSpc>
                <a:spcPct val="100000"/>
              </a:lnSpc>
              <a:spcBef>
                <a:spcPts val="717"/>
              </a:spcBef>
            </a:pPr>
            <a:endParaRPr lang="en-US" sz="1600" b="1" strike="noStrike" spc="-1" dirty="0">
              <a:solidFill>
                <a:schemeClr val="accent2">
                  <a:lumMod val="75000"/>
                </a:schemeClr>
              </a:solidFill>
              <a:latin typeface="Times New Roman" pitchFamily="18" charset="0"/>
              <a:ea typeface="Noto Sans CJK SC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381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88640"/>
            <a:ext cx="7467600" cy="6285312"/>
          </a:xfrm>
        </p:spPr>
        <p:txBody>
          <a:bodyPr/>
          <a:lstStyle/>
          <a:p>
            <a:r>
              <a:rPr lang="en-US" spc="-1" dirty="0" smtClean="0">
                <a:solidFill>
                  <a:schemeClr val="accent1"/>
                </a:solidFill>
                <a:latin typeface="Times New Roman"/>
              </a:rPr>
              <a:t>2. Login Functionality</a:t>
            </a:r>
          </a:p>
          <a:p>
            <a:endParaRPr lang="en-US" spc="-1" dirty="0">
              <a:solidFill>
                <a:schemeClr val="accent1"/>
              </a:solidFill>
              <a:latin typeface="Times New Roman"/>
            </a:endParaRPr>
          </a:p>
          <a:p>
            <a:pPr marL="0" indent="0">
              <a:buNone/>
            </a:pPr>
            <a:endParaRPr lang="en-US" spc="-1" dirty="0" smtClean="0">
              <a:solidFill>
                <a:schemeClr val="accent1"/>
              </a:solidFill>
              <a:latin typeface="Times New Roman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90" y="1412776"/>
            <a:ext cx="7901995" cy="444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16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pc="-1" dirty="0">
                <a:solidFill>
                  <a:schemeClr val="accent1"/>
                </a:solidFill>
                <a:latin typeface="Times New Roman"/>
              </a:rPr>
              <a:t>3</a:t>
            </a:r>
            <a:r>
              <a:rPr lang="en-US" sz="3200" spc="-1" dirty="0" smtClean="0">
                <a:solidFill>
                  <a:schemeClr val="accent1"/>
                </a:solidFill>
                <a:latin typeface="Times New Roman"/>
              </a:rPr>
              <a:t>. Project List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-1063711"/>
            <a:ext cx="8087717" cy="3819697"/>
          </a:xfrm>
        </p:spPr>
      </p:pic>
    </p:spTree>
    <p:extLst>
      <p:ext uri="{BB962C8B-B14F-4D97-AF65-F5344CB8AC3E}">
        <p14:creationId xmlns:p14="http://schemas.microsoft.com/office/powerpoint/2010/main" val="3614334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spc="-1" dirty="0" smtClean="0">
                <a:solidFill>
                  <a:schemeClr val="accent1"/>
                </a:solidFill>
                <a:latin typeface="Times New Roman"/>
              </a:rPr>
              <a:t>4. Project Detail	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85" y="1916832"/>
            <a:ext cx="7467600" cy="3573384"/>
          </a:xfrm>
        </p:spPr>
      </p:pic>
    </p:spTree>
    <p:extLst>
      <p:ext uri="{BB962C8B-B14F-4D97-AF65-F5344CB8AC3E}">
        <p14:creationId xmlns:p14="http://schemas.microsoft.com/office/powerpoint/2010/main" val="3790001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Backend</a:t>
            </a:r>
            <a:endParaRPr lang="en-US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pc="-1" dirty="0">
                <a:solidFill>
                  <a:schemeClr val="accent1"/>
                </a:solidFill>
                <a:latin typeface="Times New Roman"/>
              </a:rPr>
              <a:t>1</a:t>
            </a:r>
            <a:r>
              <a:rPr lang="en-US" spc="-1" dirty="0" smtClean="0">
                <a:solidFill>
                  <a:schemeClr val="accent1"/>
                </a:solidFill>
                <a:latin typeface="Times New Roman"/>
              </a:rPr>
              <a:t>. Login API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55" y="2074280"/>
            <a:ext cx="8201602" cy="461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389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" dirty="0" smtClean="0">
                <a:solidFill>
                  <a:schemeClr val="accent1"/>
                </a:solidFill>
                <a:latin typeface="Times New Roman"/>
              </a:rPr>
              <a:t>2.Forget Password API</a:t>
            </a:r>
            <a:r>
              <a:rPr lang="en-US" dirty="0"/>
              <a:t/>
            </a:r>
            <a:br>
              <a:rPr lang="en-US" dirty="0"/>
            </a:b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417638"/>
            <a:ext cx="8392740" cy="4718611"/>
          </a:xfrm>
        </p:spPr>
      </p:pic>
    </p:spTree>
    <p:extLst>
      <p:ext uri="{BB962C8B-B14F-4D97-AF65-F5344CB8AC3E}">
        <p14:creationId xmlns:p14="http://schemas.microsoft.com/office/powerpoint/2010/main" val="730889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" dirty="0" smtClean="0">
                <a:solidFill>
                  <a:schemeClr val="accent1"/>
                </a:solidFill>
                <a:latin typeface="Times New Roman"/>
              </a:rPr>
              <a:t>3.File Save API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35515"/>
            <a:ext cx="7467600" cy="4402994"/>
          </a:xfrm>
        </p:spPr>
      </p:pic>
    </p:spTree>
    <p:extLst>
      <p:ext uri="{BB962C8B-B14F-4D97-AF65-F5344CB8AC3E}">
        <p14:creationId xmlns:p14="http://schemas.microsoft.com/office/powerpoint/2010/main" val="3189806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" dirty="0" smtClean="0">
                <a:solidFill>
                  <a:schemeClr val="accent1"/>
                </a:solidFill>
                <a:latin typeface="Times New Roman"/>
              </a:rPr>
              <a:t>Database: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132856"/>
            <a:ext cx="8618702" cy="4136206"/>
          </a:xfrm>
        </p:spPr>
      </p:pic>
    </p:spTree>
    <p:extLst>
      <p:ext uri="{BB962C8B-B14F-4D97-AF65-F5344CB8AC3E}">
        <p14:creationId xmlns:p14="http://schemas.microsoft.com/office/powerpoint/2010/main" val="3279089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98640"/>
            <a:ext cx="8075613" cy="3736895"/>
          </a:xfrm>
        </p:spPr>
      </p:pic>
    </p:spTree>
    <p:extLst>
      <p:ext uri="{BB962C8B-B14F-4D97-AF65-F5344CB8AC3E}">
        <p14:creationId xmlns:p14="http://schemas.microsoft.com/office/powerpoint/2010/main" val="1145627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228" y="620688"/>
            <a:ext cx="7467600" cy="1143000"/>
          </a:xfrm>
        </p:spPr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5" name="Round Single Corner Rectangle 4"/>
          <p:cNvSpPr/>
          <p:nvPr/>
        </p:nvSpPr>
        <p:spPr>
          <a:xfrm>
            <a:off x="395536" y="2701346"/>
            <a:ext cx="864096" cy="432048"/>
          </a:xfrm>
          <a:prstGeom prst="round1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 Black" pitchFamily="34" charset="0"/>
              </a:rPr>
              <a:t>01</a:t>
            </a:r>
            <a:endParaRPr lang="en-US" dirty="0">
              <a:latin typeface="Arial Black" pitchFamily="34" charset="0"/>
            </a:endParaRPr>
          </a:p>
        </p:txBody>
      </p:sp>
      <p:cxnSp>
        <p:nvCxnSpPr>
          <p:cNvPr id="7" name="Straight Connector 6"/>
          <p:cNvCxnSpPr>
            <a:stCxn id="5" idx="3"/>
          </p:cNvCxnSpPr>
          <p:nvPr/>
        </p:nvCxnSpPr>
        <p:spPr>
          <a:xfrm>
            <a:off x="1259632" y="2917370"/>
            <a:ext cx="360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619672" y="2636912"/>
            <a:ext cx="2736304" cy="5760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Franklin Gothic Medium" pitchFamily="34" charset="0"/>
                <a:cs typeface="Arial" pitchFamily="34" charset="0"/>
              </a:rPr>
              <a:t>INTRODUCTION</a:t>
            </a:r>
            <a:endParaRPr lang="en-US" dirty="0">
              <a:solidFill>
                <a:schemeClr val="tx1"/>
              </a:solidFill>
              <a:latin typeface="Franklin Gothic Medium" pitchFamily="34" charset="0"/>
              <a:cs typeface="Arial" pitchFamily="34" charset="0"/>
            </a:endParaRPr>
          </a:p>
        </p:txBody>
      </p:sp>
      <p:sp>
        <p:nvSpPr>
          <p:cNvPr id="9" name="Round Single Corner Rectangle 8"/>
          <p:cNvSpPr/>
          <p:nvPr/>
        </p:nvSpPr>
        <p:spPr>
          <a:xfrm>
            <a:off x="395536" y="3834129"/>
            <a:ext cx="864096" cy="432048"/>
          </a:xfrm>
          <a:prstGeom prst="round1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 Black" pitchFamily="34" charset="0"/>
              </a:rPr>
              <a:t>02</a:t>
            </a:r>
            <a:endParaRPr lang="en-US" dirty="0">
              <a:latin typeface="Arial Black" pitchFamily="34" charset="0"/>
            </a:endParaRPr>
          </a:p>
        </p:txBody>
      </p:sp>
      <p:cxnSp>
        <p:nvCxnSpPr>
          <p:cNvPr id="10" name="Straight Connector 9"/>
          <p:cNvCxnSpPr>
            <a:stCxn id="9" idx="3"/>
          </p:cNvCxnSpPr>
          <p:nvPr/>
        </p:nvCxnSpPr>
        <p:spPr>
          <a:xfrm>
            <a:off x="1259632" y="4050153"/>
            <a:ext cx="360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619672" y="3769695"/>
            <a:ext cx="2736304" cy="5760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ranklin Gothic Medium" pitchFamily="34" charset="0"/>
                <a:cs typeface="Arial" pitchFamily="34" charset="0"/>
              </a:rPr>
              <a:t>SCOPE OF PROJECT</a:t>
            </a:r>
            <a:endParaRPr lang="en-US" dirty="0"/>
          </a:p>
        </p:txBody>
      </p:sp>
      <p:sp>
        <p:nvSpPr>
          <p:cNvPr id="24" name="Round Single Corner Rectangle 23"/>
          <p:cNvSpPr/>
          <p:nvPr/>
        </p:nvSpPr>
        <p:spPr>
          <a:xfrm>
            <a:off x="395536" y="5020750"/>
            <a:ext cx="864096" cy="432048"/>
          </a:xfrm>
          <a:prstGeom prst="round1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 Black" pitchFamily="34" charset="0"/>
              </a:rPr>
              <a:t>03</a:t>
            </a:r>
            <a:endParaRPr lang="en-US" dirty="0">
              <a:latin typeface="Arial Black" pitchFamily="34" charset="0"/>
            </a:endParaRPr>
          </a:p>
        </p:txBody>
      </p:sp>
      <p:cxnSp>
        <p:nvCxnSpPr>
          <p:cNvPr id="25" name="Straight Connector 24"/>
          <p:cNvCxnSpPr>
            <a:stCxn id="24" idx="3"/>
          </p:cNvCxnSpPr>
          <p:nvPr/>
        </p:nvCxnSpPr>
        <p:spPr>
          <a:xfrm>
            <a:off x="1259632" y="5236774"/>
            <a:ext cx="360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1619672" y="4956316"/>
            <a:ext cx="2736304" cy="5760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ranklin Gothic Medium" pitchFamily="34" charset="0"/>
                <a:cs typeface="Arial" pitchFamily="34" charset="0"/>
              </a:rPr>
              <a:t>AIMS AND OBJECTIVES</a:t>
            </a:r>
            <a:endParaRPr lang="en-US" dirty="0"/>
          </a:p>
        </p:txBody>
      </p:sp>
      <p:sp>
        <p:nvSpPr>
          <p:cNvPr id="27" name="Round Single Corner Rectangle 26"/>
          <p:cNvSpPr/>
          <p:nvPr/>
        </p:nvSpPr>
        <p:spPr>
          <a:xfrm>
            <a:off x="4788024" y="2629338"/>
            <a:ext cx="864096" cy="432048"/>
          </a:xfrm>
          <a:prstGeom prst="round1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 Black" pitchFamily="34" charset="0"/>
              </a:rPr>
              <a:t>04</a:t>
            </a:r>
            <a:endParaRPr lang="en-US" dirty="0">
              <a:latin typeface="Arial Black" pitchFamily="34" charset="0"/>
            </a:endParaRPr>
          </a:p>
        </p:txBody>
      </p:sp>
      <p:cxnSp>
        <p:nvCxnSpPr>
          <p:cNvPr id="28" name="Straight Connector 27"/>
          <p:cNvCxnSpPr>
            <a:stCxn id="27" idx="3"/>
          </p:cNvCxnSpPr>
          <p:nvPr/>
        </p:nvCxnSpPr>
        <p:spPr>
          <a:xfrm>
            <a:off x="5652120" y="2845362"/>
            <a:ext cx="360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6012160" y="2564904"/>
            <a:ext cx="2736304" cy="5760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ranklin Gothic Medium" pitchFamily="34" charset="0"/>
                <a:cs typeface="Arial" pitchFamily="34" charset="0"/>
              </a:rPr>
              <a:t>TOOLS AND TECHNOLOGY</a:t>
            </a:r>
            <a:endParaRPr lang="en-US" dirty="0"/>
          </a:p>
        </p:txBody>
      </p:sp>
      <p:sp>
        <p:nvSpPr>
          <p:cNvPr id="30" name="Round Single Corner Rectangle 29"/>
          <p:cNvSpPr/>
          <p:nvPr/>
        </p:nvSpPr>
        <p:spPr>
          <a:xfrm>
            <a:off x="4788024" y="3781466"/>
            <a:ext cx="864096" cy="432048"/>
          </a:xfrm>
          <a:prstGeom prst="round1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 Black" pitchFamily="34" charset="0"/>
              </a:rPr>
              <a:t>05</a:t>
            </a:r>
            <a:endParaRPr lang="en-US" dirty="0">
              <a:latin typeface="Arial Black" pitchFamily="34" charset="0"/>
            </a:endParaRPr>
          </a:p>
        </p:txBody>
      </p:sp>
      <p:cxnSp>
        <p:nvCxnSpPr>
          <p:cNvPr id="31" name="Straight Connector 30"/>
          <p:cNvCxnSpPr>
            <a:stCxn id="30" idx="3"/>
          </p:cNvCxnSpPr>
          <p:nvPr/>
        </p:nvCxnSpPr>
        <p:spPr>
          <a:xfrm>
            <a:off x="5652120" y="3997490"/>
            <a:ext cx="360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6012160" y="3717032"/>
            <a:ext cx="2736304" cy="5760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chemeClr val="tx1"/>
                </a:solidFill>
                <a:latin typeface="Franklin Gothic Medium" pitchFamily="34" charset="0"/>
                <a:cs typeface="Arial" pitchFamily="34" charset="0"/>
              </a:rPr>
              <a:t>PROPOSED METHODOLOGY</a:t>
            </a:r>
            <a:endParaRPr lang="en-US" sz="1700" dirty="0"/>
          </a:p>
        </p:txBody>
      </p:sp>
      <p:sp>
        <p:nvSpPr>
          <p:cNvPr id="33" name="Round Single Corner Rectangle 32"/>
          <p:cNvSpPr/>
          <p:nvPr/>
        </p:nvSpPr>
        <p:spPr>
          <a:xfrm>
            <a:off x="4788024" y="4997778"/>
            <a:ext cx="864096" cy="432048"/>
          </a:xfrm>
          <a:prstGeom prst="round1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 Black" pitchFamily="34" charset="0"/>
              </a:rPr>
              <a:t>06</a:t>
            </a:r>
            <a:endParaRPr lang="en-US" dirty="0">
              <a:latin typeface="Arial Black" pitchFamily="34" charset="0"/>
            </a:endParaRPr>
          </a:p>
        </p:txBody>
      </p:sp>
      <p:cxnSp>
        <p:nvCxnSpPr>
          <p:cNvPr id="34" name="Straight Connector 33"/>
          <p:cNvCxnSpPr>
            <a:stCxn id="33" idx="3"/>
          </p:cNvCxnSpPr>
          <p:nvPr/>
        </p:nvCxnSpPr>
        <p:spPr>
          <a:xfrm>
            <a:off x="5652120" y="5213802"/>
            <a:ext cx="3600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6012160" y="4933344"/>
            <a:ext cx="2736304" cy="5760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Franklin Gothic Medium" pitchFamily="34" charset="0"/>
                <a:cs typeface="Arial" pitchFamily="34" charset="0"/>
              </a:rPr>
              <a:t>ANALYSIS AND DESIGN PROGRESS TIMELINE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9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827584" y="1124744"/>
            <a:ext cx="6342840" cy="70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 smtClean="0">
                <a:solidFill>
                  <a:srgbClr val="0070C0"/>
                </a:solidFill>
                <a:latin typeface="Times New Roman"/>
              </a:rPr>
              <a:t>1. Introduction </a:t>
            </a:r>
            <a:r>
              <a:rPr lang="en-US" sz="3600" b="1" strike="noStrike" spc="-1" dirty="0">
                <a:solidFill>
                  <a:srgbClr val="0070C0"/>
                </a:solidFill>
                <a:latin typeface="Times New Roman"/>
              </a:rPr>
              <a:t>of Project</a:t>
            </a:r>
            <a:endParaRPr lang="en-US" sz="32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720" indent="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None/>
            </a:pPr>
            <a:endParaRPr lang="en-US" b="1" spc="-1" dirty="0"/>
          </a:p>
          <a:p>
            <a:pPr marL="720" indent="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None/>
            </a:pPr>
            <a:endParaRPr lang="en-US" b="1" spc="-1" dirty="0" smtClean="0"/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lang="en-US" b="1" spc="-1" dirty="0" smtClean="0"/>
              <a:t>Students </a:t>
            </a:r>
            <a:r>
              <a:rPr lang="en-US" b="1" spc="-1" dirty="0"/>
              <a:t>don’t have a facility to get study material related to their course.</a:t>
            </a: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lang="en-US" b="1" spc="-1" dirty="0"/>
              <a:t>They don’t have a platform where they can go through previous Final year project details</a:t>
            </a: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lang="en-US" b="1" spc="-1" dirty="0"/>
              <a:t>They had to go to the library and look for FYP details.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141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7467600" cy="1143000"/>
          </a:xfrm>
        </p:spPr>
        <p:txBody>
          <a:bodyPr>
            <a:noAutofit/>
          </a:bodyPr>
          <a:lstStyle/>
          <a:p>
            <a:r>
              <a:rPr lang="en-US" sz="3200" b="1" spc="-1" dirty="0">
                <a:solidFill>
                  <a:srgbClr val="0070C0"/>
                </a:solidFill>
                <a:latin typeface="Times New Roman"/>
              </a:rPr>
              <a:t>Introduction of Project Continued!</a:t>
            </a:r>
            <a:endParaRPr lang="en-US" sz="3200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b="1" dirty="0" smtClean="0"/>
          </a:p>
          <a:p>
            <a:endParaRPr lang="en-US" b="1" dirty="0"/>
          </a:p>
          <a:p>
            <a:pPr>
              <a:buFont typeface="Wingdings" pitchFamily="2" charset="2"/>
              <a:buChar char="Ø"/>
            </a:pPr>
            <a:r>
              <a:rPr lang="en-US" sz="2600" b="1" dirty="0" smtClean="0"/>
              <a:t>Also </a:t>
            </a:r>
            <a:r>
              <a:rPr lang="en-US" sz="2600" b="1" dirty="0"/>
              <a:t>students of FET don’t have a facility where they can ask question/queries related to their studies and other students can reply to their questions.</a:t>
            </a:r>
            <a:r>
              <a:rPr lang="en-US" sz="2600" b="1" spc="-1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950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spc="-1" dirty="0">
                <a:solidFill>
                  <a:schemeClr val="accent1"/>
                </a:solidFill>
                <a:latin typeface="Times New Roman"/>
              </a:rPr>
              <a:t>Scope of Project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343080" indent="-342360" algn="just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endParaRPr lang="en-US" b="1" dirty="0" smtClean="0"/>
          </a:p>
          <a:p>
            <a:pPr marL="343080" indent="-342360" algn="just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endParaRPr lang="en-US" b="1" dirty="0" smtClean="0"/>
          </a:p>
          <a:p>
            <a:pPr marL="343080" indent="-342360" algn="just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lang="en-US" sz="2600" b="1" dirty="0" smtClean="0"/>
              <a:t>The </a:t>
            </a:r>
            <a:r>
              <a:rPr lang="en-US" sz="2600" b="1" dirty="0"/>
              <a:t>scope of the project is </a:t>
            </a:r>
            <a:r>
              <a:rPr lang="en-US" sz="2600" b="1" dirty="0" smtClean="0"/>
              <a:t>to provide a platform where students can get course material of any subject, and view previous </a:t>
            </a:r>
            <a:r>
              <a:rPr lang="en-US" sz="2600" b="1" dirty="0" err="1" smtClean="0"/>
              <a:t>fyp</a:t>
            </a:r>
            <a:r>
              <a:rPr lang="en-US" sz="2600" b="1" dirty="0" smtClean="0"/>
              <a:t> </a:t>
            </a:r>
            <a:r>
              <a:rPr lang="en-US" sz="2600" b="1" dirty="0" err="1" smtClean="0"/>
              <a:t>projeccts</a:t>
            </a:r>
            <a:r>
              <a:rPr lang="en-US" sz="2600" b="1" dirty="0" smtClean="0"/>
              <a:t>.</a:t>
            </a:r>
          </a:p>
          <a:p>
            <a:pPr marL="343080" indent="-342360" algn="just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lang="en-US" sz="2600" b="1" dirty="0" smtClean="0"/>
              <a:t>Till now it is only for FET students , it can further be </a:t>
            </a:r>
            <a:r>
              <a:rPr lang="en-US" sz="2600" b="1" dirty="0" err="1" smtClean="0"/>
              <a:t>extented</a:t>
            </a:r>
            <a:r>
              <a:rPr lang="en-US" sz="2600" b="1" dirty="0" smtClean="0"/>
              <a:t> to Sindh University</a:t>
            </a:r>
            <a:endParaRPr lang="en-US" sz="2600" b="1" dirty="0"/>
          </a:p>
          <a:p>
            <a:pPr marL="343080" indent="-342360" algn="just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653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764704"/>
            <a:ext cx="7467600" cy="1143000"/>
          </a:xfrm>
        </p:spPr>
        <p:txBody>
          <a:bodyPr/>
          <a:lstStyle/>
          <a:p>
            <a:r>
              <a:rPr lang="en-US" sz="3200" b="1" spc="-1" dirty="0" smtClean="0">
                <a:solidFill>
                  <a:schemeClr val="accent1"/>
                </a:solidFill>
                <a:latin typeface="Times New Roman"/>
              </a:rPr>
              <a:t>3. Aim </a:t>
            </a:r>
            <a:r>
              <a:rPr lang="en-US" sz="3200" b="1" spc="-1" dirty="0">
                <a:solidFill>
                  <a:schemeClr val="accent1"/>
                </a:solidFill>
                <a:latin typeface="Times New Roman"/>
              </a:rPr>
              <a:t>and Objectives</a:t>
            </a:r>
            <a:r>
              <a:rPr lang="en-US" sz="3200" b="1" spc="-1" dirty="0">
                <a:solidFill>
                  <a:schemeClr val="accent1"/>
                </a:solidFill>
                <a:latin typeface="Arial"/>
              </a:rPr>
              <a:t/>
            </a:r>
            <a:br>
              <a:rPr lang="en-US" sz="3200" b="1" spc="-1" dirty="0">
                <a:solidFill>
                  <a:schemeClr val="accent1"/>
                </a:solidFill>
                <a:latin typeface="Arial"/>
              </a:rPr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343080" indent="-342360" algn="just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endParaRPr lang="en-US" b="1" dirty="0" smtClean="0"/>
          </a:p>
          <a:p>
            <a:pPr marL="343080" indent="-342360" algn="just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lang="en-US" sz="2600" b="1" dirty="0" smtClean="0"/>
              <a:t>The </a:t>
            </a:r>
            <a:r>
              <a:rPr lang="en-US" sz="2600" b="1" dirty="0"/>
              <a:t>Aim is to provide a platform where a student can get academic resources, theses, FYP project details and discuss their study related questions/queries with other students</a:t>
            </a:r>
          </a:p>
          <a:p>
            <a:pPr marL="720" algn="just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</a:pPr>
            <a:endParaRPr lang="en-US" sz="2600" b="1" dirty="0"/>
          </a:p>
          <a:p>
            <a:pPr marL="457200" indent="-457200" algn="just">
              <a:lnSpc>
                <a:spcPct val="100000"/>
              </a:lnSpc>
              <a:spcBef>
                <a:spcPts val="1001"/>
              </a:spcBef>
              <a:buFont typeface="+mj-lt"/>
              <a:buAutoNum type="arabicPeriod"/>
            </a:pPr>
            <a:r>
              <a:rPr lang="en-US" sz="2600" b="1" dirty="0"/>
              <a:t>To provide academic resources</a:t>
            </a:r>
          </a:p>
          <a:p>
            <a:pPr marL="457200" lvl="0" indent="-457200" algn="just">
              <a:spcBef>
                <a:spcPts val="1001"/>
              </a:spcBef>
              <a:buFont typeface="+mj-lt"/>
              <a:buAutoNum type="arabicPeriod"/>
            </a:pPr>
            <a:r>
              <a:rPr lang="en-MY" sz="2600" b="1" dirty="0"/>
              <a:t>To provide discussion forum for students.</a:t>
            </a:r>
            <a:endParaRPr lang="en-US" sz="26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126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7467600" cy="1143000"/>
          </a:xfrm>
        </p:spPr>
        <p:txBody>
          <a:bodyPr/>
          <a:lstStyle/>
          <a:p>
            <a:r>
              <a:rPr lang="en-US" sz="2800" b="1" spc="-1" dirty="0" smtClean="0">
                <a:solidFill>
                  <a:schemeClr val="accent1"/>
                </a:solidFill>
                <a:latin typeface="Times New Roman"/>
              </a:rPr>
              <a:t>4. Tools </a:t>
            </a:r>
            <a:r>
              <a:rPr lang="en-US" sz="2800" b="1" spc="-1" dirty="0">
                <a:solidFill>
                  <a:schemeClr val="accent1"/>
                </a:solidFill>
                <a:latin typeface="Times New Roman"/>
              </a:rPr>
              <a:t>and Technologies</a:t>
            </a:r>
            <a:r>
              <a:rPr lang="en-US" sz="2800" b="1" spc="-1" dirty="0">
                <a:solidFill>
                  <a:schemeClr val="accent1"/>
                </a:solidFill>
                <a:latin typeface="Arial"/>
              </a:rPr>
              <a:t/>
            </a:r>
            <a:br>
              <a:rPr lang="en-US" sz="2800" b="1" spc="-1" dirty="0">
                <a:solidFill>
                  <a:schemeClr val="accent1"/>
                </a:solidFill>
                <a:latin typeface="Arial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endParaRPr lang="en-US" sz="2000" b="1" cap="small" spc="-1" dirty="0" smtClean="0">
              <a:solidFill>
                <a:srgbClr val="404040"/>
              </a:solidFill>
              <a:latin typeface="Arial Black" pitchFamily="34" charset="0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lang="en-US" sz="2000" b="1" cap="small" spc="-1" dirty="0" smtClean="0">
                <a:solidFill>
                  <a:srgbClr val="404040"/>
                </a:solidFill>
                <a:latin typeface="Arial Black" pitchFamily="34" charset="0"/>
              </a:rPr>
              <a:t>Front </a:t>
            </a:r>
            <a:r>
              <a:rPr lang="en-US" sz="2000" b="1" cap="small" spc="-1" dirty="0">
                <a:solidFill>
                  <a:srgbClr val="404040"/>
                </a:solidFill>
                <a:latin typeface="Arial Black" pitchFamily="34" charset="0"/>
              </a:rPr>
              <a:t>End</a:t>
            </a:r>
            <a:r>
              <a:rPr lang="en-US" sz="2000" b="1" cap="small" spc="-1" dirty="0">
                <a:solidFill>
                  <a:srgbClr val="404040"/>
                </a:solidFill>
                <a:latin typeface="Times New Roman"/>
              </a:rPr>
              <a:t> </a:t>
            </a:r>
            <a:endParaRPr lang="en-US" sz="2000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" charset="2"/>
              <a:buChar char=""/>
            </a:pPr>
            <a:r>
              <a:rPr lang="en-US" sz="2000" spc="-1" dirty="0">
                <a:solidFill>
                  <a:srgbClr val="404040"/>
                </a:solidFill>
                <a:latin typeface="Times New Roman"/>
              </a:rPr>
              <a:t>HTML </a:t>
            </a:r>
            <a:endParaRPr lang="en-US" sz="2000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" charset="2"/>
              <a:buChar char=""/>
            </a:pPr>
            <a:r>
              <a:rPr lang="en-US" sz="2000" spc="-1" dirty="0">
                <a:solidFill>
                  <a:srgbClr val="404040"/>
                </a:solidFill>
                <a:latin typeface="Times New Roman"/>
              </a:rPr>
              <a:t>CSS </a:t>
            </a:r>
            <a:endParaRPr lang="en-US" sz="2000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" charset="2"/>
              <a:buChar char=""/>
            </a:pPr>
            <a:r>
              <a:rPr lang="en-US" sz="2000" spc="-1" dirty="0">
                <a:solidFill>
                  <a:srgbClr val="404040"/>
                </a:solidFill>
                <a:latin typeface="Times New Roman"/>
              </a:rPr>
              <a:t>JAVASCRIPT </a:t>
            </a: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" charset="2"/>
              <a:buChar char=""/>
            </a:pPr>
            <a:r>
              <a:rPr lang="en-US" sz="2000" spc="-1" dirty="0">
                <a:solidFill>
                  <a:srgbClr val="404040"/>
                </a:solidFill>
                <a:latin typeface="Times New Roman"/>
              </a:rPr>
              <a:t>REACT JS</a:t>
            </a:r>
            <a:endParaRPr lang="en-US" sz="2000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lang="en-US" sz="2000" b="1" cap="small" spc="-1" dirty="0">
                <a:solidFill>
                  <a:srgbClr val="404040"/>
                </a:solidFill>
                <a:latin typeface="Arial Black" pitchFamily="34" charset="0"/>
              </a:rPr>
              <a:t>Back End</a:t>
            </a:r>
            <a:r>
              <a:rPr lang="en-US" sz="2000" b="1" cap="small" spc="-1" dirty="0">
                <a:solidFill>
                  <a:srgbClr val="404040"/>
                </a:solidFill>
                <a:latin typeface="Times New Roman"/>
              </a:rPr>
              <a:t> </a:t>
            </a:r>
            <a:endParaRPr lang="en-US" sz="2000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" charset="2"/>
              <a:buChar char=""/>
            </a:pPr>
            <a:r>
              <a:rPr lang="en-US" sz="2000" spc="-1" dirty="0">
                <a:solidFill>
                  <a:srgbClr val="404040"/>
                </a:solidFill>
                <a:latin typeface="Times New Roman"/>
              </a:rPr>
              <a:t>NODE JS</a:t>
            </a: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" charset="2"/>
              <a:buChar char=""/>
            </a:pPr>
            <a:r>
              <a:rPr lang="en-US" sz="2000" spc="-1" dirty="0">
                <a:solidFill>
                  <a:srgbClr val="404040"/>
                </a:solidFill>
                <a:latin typeface="Times New Roman"/>
              </a:rPr>
              <a:t>EXPRESS JS</a:t>
            </a: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" charset="2"/>
              <a:buChar char=""/>
            </a:pPr>
            <a:r>
              <a:rPr lang="en-US" sz="2000" spc="-1" dirty="0">
                <a:solidFill>
                  <a:srgbClr val="404040"/>
                </a:solidFill>
                <a:latin typeface="Times New Roman"/>
              </a:rPr>
              <a:t>MONGO </a:t>
            </a:r>
            <a:r>
              <a:rPr lang="en-US" sz="2000" spc="-1" dirty="0" smtClean="0">
                <a:solidFill>
                  <a:srgbClr val="404040"/>
                </a:solidFill>
                <a:latin typeface="Times New Roman"/>
              </a:rPr>
              <a:t>DB</a:t>
            </a:r>
            <a:endParaRPr lang="en-US" sz="2000" spc="-1" dirty="0">
              <a:latin typeface="Aria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732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spc="-1" dirty="0" smtClean="0">
                <a:solidFill>
                  <a:schemeClr val="accent1"/>
                </a:solidFill>
                <a:latin typeface="Times New Roman"/>
              </a:rPr>
              <a:t>5. Methodology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720" indent="0">
              <a:spcBef>
                <a:spcPts val="1001"/>
              </a:spcBef>
              <a:buClr>
                <a:srgbClr val="B31166"/>
              </a:buClr>
              <a:buSzPct val="80000"/>
              <a:buNone/>
            </a:pPr>
            <a:endParaRPr lang="en-US" b="1" dirty="0" smtClean="0"/>
          </a:p>
          <a:p>
            <a:pPr marL="720" indent="0">
              <a:spcBef>
                <a:spcPts val="1001"/>
              </a:spcBef>
              <a:buClr>
                <a:srgbClr val="B31166"/>
              </a:buClr>
              <a:buSzPct val="80000"/>
              <a:buNone/>
            </a:pPr>
            <a:r>
              <a:rPr lang="en-US" b="1" dirty="0" smtClean="0"/>
              <a:t>AGILE </a:t>
            </a:r>
            <a:r>
              <a:rPr lang="en-US" b="1" dirty="0"/>
              <a:t>DEVELOPMENT:</a:t>
            </a:r>
            <a:r>
              <a:rPr lang="en-US" dirty="0"/>
              <a:t> </a:t>
            </a:r>
          </a:p>
          <a:p>
            <a:pPr>
              <a:spcBef>
                <a:spcPts val="1001"/>
              </a:spcBef>
              <a:buClr>
                <a:srgbClr val="B31166"/>
              </a:buClr>
              <a:buSzPct val="80000"/>
              <a:buFont typeface="Wingdings" pitchFamily="2" charset="2"/>
              <a:buChar char="Ø"/>
            </a:pPr>
            <a:r>
              <a:rPr lang="en-US" dirty="0" smtClean="0"/>
              <a:t>Agile </a:t>
            </a:r>
            <a:r>
              <a:rPr lang="en-US" dirty="0"/>
              <a:t>project management divides large-scale projects into several phases, called sprints or iterations. This way, tasks are accomplished in short stages throughout the lifecycle of the project.</a:t>
            </a:r>
            <a:endParaRPr lang="en-US" spc="-1" dirty="0"/>
          </a:p>
          <a:p>
            <a:endParaRPr lang="en-US" dirty="0"/>
          </a:p>
        </p:txBody>
      </p:sp>
      <p:pic>
        <p:nvPicPr>
          <p:cNvPr id="4" name="Picture 2" descr="Agi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4437112"/>
            <a:ext cx="4464496" cy="1703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2993775" y="6241672"/>
            <a:ext cx="258038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b="1" spc="-1" dirty="0">
                <a:solidFill>
                  <a:srgbClr val="000000"/>
                </a:solidFill>
                <a:latin typeface="Times New Roman"/>
                <a:ea typeface="DejaVu Sans"/>
              </a:rPr>
              <a:t>Figure : Agile Development</a:t>
            </a:r>
            <a:endParaRPr lang="en-US" sz="1600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8023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7467600" cy="1143000"/>
          </a:xfrm>
        </p:spPr>
        <p:txBody>
          <a:bodyPr>
            <a:normAutofit fontScale="90000"/>
          </a:bodyPr>
          <a:lstStyle/>
          <a:p>
            <a:r>
              <a:rPr lang="en-US" sz="31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Analysis and Design Progress Timeline</a:t>
            </a:r>
            <a:r>
              <a:rPr lang="en-US" sz="3200" b="1" dirty="0"/>
              <a:t> </a:t>
            </a:r>
            <a:br>
              <a:rPr lang="en-US" sz="3200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67544" y="1442799"/>
            <a:ext cx="7467600" cy="4873752"/>
          </a:xfrm>
        </p:spPr>
        <p:txBody>
          <a:bodyPr/>
          <a:lstStyle/>
          <a:p>
            <a:r>
              <a:rPr lang="en-US" spc="-1" dirty="0" smtClean="0">
                <a:solidFill>
                  <a:schemeClr val="accent1"/>
                </a:solidFill>
                <a:latin typeface="Times New Roman"/>
              </a:rPr>
              <a:t>1. Home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952" y="2276871"/>
            <a:ext cx="7499448" cy="421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1237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129</TotalTime>
  <Words>321</Words>
  <Application>Microsoft Office PowerPoint</Application>
  <PresentationFormat>On-screen Show (4:3)</PresentationFormat>
  <Paragraphs>73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Arial</vt:lpstr>
      <vt:lpstr>Arial Black</vt:lpstr>
      <vt:lpstr>Calibri</vt:lpstr>
      <vt:lpstr>DejaVu Sans</vt:lpstr>
      <vt:lpstr>Franklin Gothic Medium</vt:lpstr>
      <vt:lpstr>Noto Sans CJK SC</vt:lpstr>
      <vt:lpstr>Times New Roman</vt:lpstr>
      <vt:lpstr>Wingdings</vt:lpstr>
      <vt:lpstr>Wingdings 2</vt:lpstr>
      <vt:lpstr>Wingdings 3</vt:lpstr>
      <vt:lpstr>Oriel</vt:lpstr>
      <vt:lpstr>PowerPoint Presentation</vt:lpstr>
      <vt:lpstr>Table of contents</vt:lpstr>
      <vt:lpstr>PowerPoint Presentation</vt:lpstr>
      <vt:lpstr>Introduction of Project Continued!</vt:lpstr>
      <vt:lpstr>Scope of Project</vt:lpstr>
      <vt:lpstr>3. Aim and Objectives </vt:lpstr>
      <vt:lpstr>4. Tools and Technologies </vt:lpstr>
      <vt:lpstr>5. Methodology</vt:lpstr>
      <vt:lpstr> Analysis and Design Progress Timeline  </vt:lpstr>
      <vt:lpstr>PowerPoint Presentation</vt:lpstr>
      <vt:lpstr>3. Project List</vt:lpstr>
      <vt:lpstr>4. Project Detail </vt:lpstr>
      <vt:lpstr>Backend</vt:lpstr>
      <vt:lpstr>2.Forget Password API </vt:lpstr>
      <vt:lpstr>3.File Save API</vt:lpstr>
      <vt:lpstr>Database: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Code Hunter</dc:creator>
  <cp:lastModifiedBy>Anas</cp:lastModifiedBy>
  <cp:revision>15</cp:revision>
  <dcterms:created xsi:type="dcterms:W3CDTF">2022-11-15T15:17:11Z</dcterms:created>
  <dcterms:modified xsi:type="dcterms:W3CDTF">2022-11-15T20:25:32Z</dcterms:modified>
</cp:coreProperties>
</file>

<file path=docProps/thumbnail.jpeg>
</file>